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0" r:id="rId2"/>
    <p:sldId id="428" r:id="rId3"/>
    <p:sldId id="479" r:id="rId4"/>
    <p:sldId id="480" r:id="rId5"/>
    <p:sldId id="481" r:id="rId6"/>
    <p:sldId id="469" r:id="rId7"/>
    <p:sldId id="467" r:id="rId8"/>
    <p:sldId id="473" r:id="rId9"/>
    <p:sldId id="470" r:id="rId10"/>
    <p:sldId id="451" r:id="rId11"/>
    <p:sldId id="452" r:id="rId12"/>
    <p:sldId id="458" r:id="rId13"/>
    <p:sldId id="464" r:id="rId14"/>
    <p:sldId id="461" r:id="rId15"/>
    <p:sldId id="462" r:id="rId16"/>
    <p:sldId id="463" r:id="rId17"/>
    <p:sldId id="433" r:id="rId18"/>
    <p:sldId id="471" r:id="rId19"/>
    <p:sldId id="430" r:id="rId20"/>
    <p:sldId id="474" r:id="rId21"/>
    <p:sldId id="456" r:id="rId22"/>
    <p:sldId id="457" r:id="rId23"/>
    <p:sldId id="475" r:id="rId24"/>
    <p:sldId id="465" r:id="rId25"/>
    <p:sldId id="450" r:id="rId26"/>
    <p:sldId id="449" r:id="rId27"/>
    <p:sldId id="431" r:id="rId28"/>
    <p:sldId id="434" r:id="rId29"/>
    <p:sldId id="447" r:id="rId30"/>
    <p:sldId id="435" r:id="rId31"/>
    <p:sldId id="478" r:id="rId32"/>
    <p:sldId id="453" r:id="rId33"/>
    <p:sldId id="446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16" y="-1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4/20/2017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49887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45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5572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4084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1658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4384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5037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969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16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05663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5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20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3859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7895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771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8669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1479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887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sz="3200" dirty="0" smtClean="0"/>
              <a:t>Tech talk: Juju &amp; charms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4/18/2017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7174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548576" cy="554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8935" y="4865843"/>
            <a:ext cx="3463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Base unit is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service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Service can have more than 1 units to achieve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HA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Deployment can be on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BM, VM, and LXD container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Relation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pairity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185332" y="5309850"/>
            <a:ext cx="1168910" cy="261610"/>
            <a:chOff x="2281029" y="5309850"/>
            <a:chExt cx="1168910" cy="26161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45488" y="5571460"/>
              <a:ext cx="79744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1029" y="5309850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reused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3742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connection method is determined by the application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5" y="5343160"/>
            <a:ext cx="35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states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23409" y="2374040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install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12865" y="3897183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config</a:t>
            </a:r>
            <a:r>
              <a:rPr lang="en-US" sz="1800" dirty="0" smtClean="0"/>
              <a:t>-changed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67954" y="3897183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start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12865" y="2374040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upgrade-charm</a:t>
            </a:r>
          </a:p>
        </p:txBody>
      </p:sp>
      <p:cxnSp>
        <p:nvCxnSpPr>
          <p:cNvPr id="37" name="Shape 36"/>
          <p:cNvCxnSpPr>
            <a:stCxn id="34" idx="0"/>
            <a:endCxn id="35" idx="3"/>
          </p:cNvCxnSpPr>
          <p:nvPr/>
        </p:nvCxnSpPr>
        <p:spPr>
          <a:xfrm rot="16200000" flipV="1">
            <a:off x="7313100" y="2263358"/>
            <a:ext cx="1191531" cy="207611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2"/>
            <a:endCxn id="33" idx="0"/>
          </p:cNvCxnSpPr>
          <p:nvPr/>
        </p:nvCxnSpPr>
        <p:spPr>
          <a:xfrm>
            <a:off x="5891835" y="3037263"/>
            <a:ext cx="0" cy="859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3"/>
            <a:endCxn id="35" idx="1"/>
          </p:cNvCxnSpPr>
          <p:nvPr/>
        </p:nvCxnSpPr>
        <p:spPr>
          <a:xfrm>
            <a:off x="3281349" y="2705652"/>
            <a:ext cx="16315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3"/>
            <a:endCxn id="34" idx="1"/>
          </p:cNvCxnSpPr>
          <p:nvPr/>
        </p:nvCxnSpPr>
        <p:spPr>
          <a:xfrm>
            <a:off x="6870805" y="4228795"/>
            <a:ext cx="109714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67955" y="52338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stop</a:t>
            </a:r>
          </a:p>
        </p:txBody>
      </p:sp>
      <p:cxnSp>
        <p:nvCxnSpPr>
          <p:cNvPr id="46" name="Straight Arrow Connector 45"/>
          <p:cNvCxnSpPr>
            <a:stCxn id="34" idx="2"/>
            <a:endCxn id="44" idx="0"/>
          </p:cNvCxnSpPr>
          <p:nvPr/>
        </p:nvCxnSpPr>
        <p:spPr>
          <a:xfrm>
            <a:off x="8946924" y="4560406"/>
            <a:ext cx="1" cy="673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>
            <a:off x="9419937" y="4228794"/>
            <a:ext cx="1011914" cy="663223"/>
          </a:xfrm>
          <a:prstGeom prst="arc">
            <a:avLst>
              <a:gd name="adj1" fmla="val 16200000"/>
              <a:gd name="adj2" fmla="val 15958467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515634" y="4560406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Main loop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2016" y="2669606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05027" y="4753517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stop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12865" y="4615017"/>
            <a:ext cx="1962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Hookenv.config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() changed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23409" y="4892016"/>
            <a:ext cx="2463897" cy="1189282"/>
            <a:chOff x="1323409" y="5417541"/>
            <a:chExt cx="2463897" cy="1189282"/>
          </a:xfrm>
        </p:grpSpPr>
        <p:sp>
          <p:nvSpPr>
            <p:cNvPr id="60" name="Rectangle 59"/>
            <p:cNvSpPr/>
            <p:nvPr/>
          </p:nvSpPr>
          <p:spPr>
            <a:xfrm>
              <a:off x="1323409" y="5417541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update-status</a:t>
              </a:r>
            </a:p>
          </p:txBody>
        </p:sp>
        <p:sp>
          <p:nvSpPr>
            <p:cNvPr id="62" name="Arc 61"/>
            <p:cNvSpPr/>
            <p:nvPr/>
          </p:nvSpPr>
          <p:spPr>
            <a:xfrm>
              <a:off x="2775392" y="5943600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71089" y="6275212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@hook(“install”)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23" y="1148316"/>
            <a:ext cx="5454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@when and @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 decorators.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among layers, but not across charms.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Trigger off state transition only =&gt; reset in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will be executed in serial</a:t>
            </a: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are states 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executables files, must support 2 flags: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	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states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7" name="Group 34"/>
          <p:cNvGrpSpPr/>
          <p:nvPr/>
        </p:nvGrpSpPr>
        <p:grpSpPr>
          <a:xfrm>
            <a:off x="6965519" y="1434276"/>
            <a:ext cx="4049714" cy="4069958"/>
            <a:chOff x="1573619" y="1379529"/>
            <a:chExt cx="4049714" cy="4069958"/>
          </a:xfrm>
        </p:grpSpPr>
        <p:sp>
          <p:nvSpPr>
            <p:cNvPr id="31" name="Rectangle 3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5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42" name="Elbow Connector 41"/>
            <p:cNvCxnSpPr>
              <a:stCxn id="33" idx="1"/>
              <a:endCxn id="3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641148" y="559992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Demo: chained states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91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171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Workload Solution Project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Juju </a:t>
            </a:r>
            <a:r>
              <a:rPr lang="en-US" dirty="0" smtClean="0"/>
              <a:t>intro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intro </a:t>
            </a:r>
          </a:p>
          <a:p>
            <a:pPr marL="1066693" lvl="1" indent="-457200">
              <a:lnSpc>
                <a:spcPct val="2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- demo: states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1066693" lvl="1" indent="-457200">
              <a:lnSpc>
                <a:spcPct val="2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- demo: </a:t>
            </a:r>
            <a:r>
              <a:rPr lang="en-US" dirty="0" err="1" smtClean="0">
                <a:solidFill>
                  <a:schemeClr val="accent2"/>
                </a:solidFill>
              </a:rPr>
              <a:t>Openstack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</a:t>
            </a:r>
            <a:r>
              <a:rPr lang="en-US" dirty="0" smtClean="0"/>
              <a:t>development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5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13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275" y="3764826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DHCP, image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--constraints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default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ploy openstack juju gui 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836348"/>
            <a:ext cx="11073384" cy="59798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</a:t>
            </a:r>
            <a:r>
              <a:rPr lang="en-US" dirty="0" smtClean="0"/>
              <a:t>(</a:t>
            </a:r>
            <a:r>
              <a:rPr lang="en-US" dirty="0" smtClean="0"/>
              <a:t>70</a:t>
            </a:r>
            <a:r>
              <a:rPr lang="en-US" dirty="0" smtClean="0"/>
              <a:t>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7287216" y="67271"/>
            <a:ext cx="490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Deploy an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onto LXD containers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=&gt; 16 applications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4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containers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clone http://github.com/juju-solutions/layer-vanilla.git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–to machine-id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Workload Solution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630280"/>
            <a:ext cx="482689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options. Can be loaded in the python files to enable flexible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options: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myoption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type: string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default: "x1"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description: “……"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Defines charm name, compatible OS series, and relations. 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layer:basic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,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layer:yours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.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Layers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are packaged inside charm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dist.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Configs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are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inherited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require &amp; provide details</a:t>
            </a:r>
            <a:endParaRPr lang="en-US" sz="1800" dirty="0" smtClean="0">
              <a:solidFill>
                <a:srgbClr val="FFC000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code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pk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099" y="795528"/>
            <a:ext cx="2768600" cy="584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161" y="1452266"/>
            <a:ext cx="410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layer-basic and others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0161" y="990601"/>
            <a:ext cx="16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deps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598" y="2435663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If not defined, it’s a copy of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hook.template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so they are always there.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598" y="1973998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/hooks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561" y="3873059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to install python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virtualenv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Hardcoded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3 and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apt-get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561" y="3411394"/>
            <a:ext cx="163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/lib/charms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2561" y="5553760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charm-helpers</a:t>
            </a:r>
          </a:p>
          <a:p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Charm.reactive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2561" y="509209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/wheelhouse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>
            <a:off x="5582093" y="1190848"/>
            <a:ext cx="2643006" cy="4040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582093" y="1973997"/>
            <a:ext cx="2643006" cy="216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741581" y="3625702"/>
            <a:ext cx="2483518" cy="7549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5741581" y="5263117"/>
            <a:ext cx="2483519" cy="93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juju-mongo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http://stackoverflow.com/questions/23589971/yum-not-working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http://yum.baseurl.org/wiki/Faq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45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1898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Juju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652628" y="5901069"/>
            <a:ext cx="9410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Charm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is a workload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description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, and Juju and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Juju agents are the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runtime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.</a:t>
            </a:r>
            <a:endParaRPr lang="en-US" dirty="0" smtClean="0"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55"/>
          <p:cNvGrpSpPr/>
          <p:nvPr/>
        </p:nvGrpSpPr>
        <p:grpSpPr>
          <a:xfrm>
            <a:off x="839950" y="1084521"/>
            <a:ext cx="7740717" cy="5007935"/>
            <a:chOff x="1360967" y="1084521"/>
            <a:chExt cx="7740717" cy="5007935"/>
          </a:xfrm>
        </p:grpSpPr>
        <p:sp>
          <p:nvSpPr>
            <p:cNvPr id="48" name="Rectangle 47"/>
            <p:cNvSpPr/>
            <p:nvPr/>
          </p:nvSpPr>
          <p:spPr>
            <a:xfrm>
              <a:off x="4658154" y="2286000"/>
              <a:ext cx="2371059" cy="154172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79405" y="1998921"/>
              <a:ext cx="6337004" cy="40935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" name="Group 16"/>
            <p:cNvGrpSpPr/>
            <p:nvPr/>
          </p:nvGrpSpPr>
          <p:grpSpPr>
            <a:xfrm>
              <a:off x="3094079" y="4586925"/>
              <a:ext cx="1584250" cy="1073888"/>
              <a:chOff x="5337545" y="3753294"/>
              <a:chExt cx="1584250" cy="107388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</a:p>
            </p:txBody>
          </p:sp>
        </p:grpSp>
        <p:grpSp>
          <p:nvGrpSpPr>
            <p:cNvPr id="7" name="Group 17"/>
            <p:cNvGrpSpPr/>
            <p:nvPr/>
          </p:nvGrpSpPr>
          <p:grpSpPr>
            <a:xfrm>
              <a:off x="5018571" y="4586925"/>
              <a:ext cx="1584250" cy="1073888"/>
              <a:chOff x="5337545" y="3753294"/>
              <a:chExt cx="1584250" cy="107388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>
              <a:off x="6943063" y="4586925"/>
              <a:ext cx="1584250" cy="1073888"/>
              <a:chOff x="5337545" y="3753294"/>
              <a:chExt cx="1584250" cy="107388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</a:p>
            </p:txBody>
          </p:sp>
        </p:grpSp>
        <p:cxnSp>
          <p:nvCxnSpPr>
            <p:cNvPr id="30" name="Straight Arrow Connector 29"/>
            <p:cNvCxnSpPr>
              <a:stCxn id="10" idx="2"/>
            </p:cNvCxnSpPr>
            <p:nvPr/>
          </p:nvCxnSpPr>
          <p:spPr>
            <a:xfrm>
              <a:off x="5825540" y="3692668"/>
              <a:ext cx="0" cy="89425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5"/>
            <p:cNvGrpSpPr/>
            <p:nvPr/>
          </p:nvGrpSpPr>
          <p:grpSpPr>
            <a:xfrm>
              <a:off x="4763553" y="2899517"/>
              <a:ext cx="2123973" cy="793151"/>
              <a:chOff x="4763553" y="3296093"/>
              <a:chExt cx="2123973" cy="79315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763553" y="3296093"/>
                <a:ext cx="2123973" cy="79315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166321" y="3806456"/>
                <a:ext cx="1318438" cy="2827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provider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9744" y="3392060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Juju agent</a:t>
                </a:r>
              </a:p>
            </p:txBody>
          </p:sp>
        </p:grpSp>
        <p:cxnSp>
          <p:nvCxnSpPr>
            <p:cNvPr id="28" name="Shape 27"/>
            <p:cNvCxnSpPr>
              <a:stCxn id="40" idx="1"/>
              <a:endCxn id="15" idx="0"/>
            </p:cNvCxnSpPr>
            <p:nvPr/>
          </p:nvCxnSpPr>
          <p:spPr>
            <a:xfrm rot="10800000" flipV="1">
              <a:off x="3886205" y="3551273"/>
              <a:ext cx="1280117" cy="1035651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hape 33"/>
            <p:cNvCxnSpPr>
              <a:stCxn id="40" idx="3"/>
              <a:endCxn id="25" idx="0"/>
            </p:cNvCxnSpPr>
            <p:nvPr/>
          </p:nvCxnSpPr>
          <p:spPr>
            <a:xfrm>
              <a:off x="6484759" y="3551274"/>
              <a:ext cx="1250429" cy="1035651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736676" y="2363421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Manager node</a:t>
              </a:r>
            </a:p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machine-0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50032" y="2054156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Juju environment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360967" y="1084521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binary</a:t>
              </a:r>
            </a:p>
          </p:txBody>
        </p:sp>
        <p:cxnSp>
          <p:nvCxnSpPr>
            <p:cNvPr id="53" name="Shape 52"/>
            <p:cNvCxnSpPr>
              <a:stCxn id="51" idx="3"/>
              <a:endCxn id="48" idx="0"/>
            </p:cNvCxnSpPr>
            <p:nvPr/>
          </p:nvCxnSpPr>
          <p:spPr>
            <a:xfrm>
              <a:off x="2679405" y="1361802"/>
              <a:ext cx="3164279" cy="92419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666919" y="1116702"/>
              <a:ext cx="1718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$ juju add-machine ….</a:t>
              </a:r>
            </a:p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$ juju deploy </a:t>
              </a:r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mysql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072942" y="1967494"/>
            <a:ext cx="22376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Azure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Cloudsigma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Amazon EC2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GCE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Joyent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Openstack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Rackspace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Vsphere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Canonical MAAS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LXD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Manual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7048" y="1573619"/>
            <a:ext cx="143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Providers: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207669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distributed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on each deployment target “machine”.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installed as part of node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provisioning process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communicates to management node via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server provides the same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RPC interface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for both workload agent and CLI tools.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has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unique ID and 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8243</TotalTime>
  <Words>1736</Words>
  <Application>Microsoft Office PowerPoint</Application>
  <PresentationFormat>Custom</PresentationFormat>
  <Paragraphs>466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Blank</vt:lpstr>
      <vt:lpstr>Workload solution Tech talk: Juju &amp; charms</vt:lpstr>
      <vt:lpstr>Agenda</vt:lpstr>
      <vt:lpstr>Workload Solution Project</vt:lpstr>
      <vt:lpstr>System architecture overview</vt:lpstr>
      <vt:lpstr>Function Architecture – Level 1</vt:lpstr>
      <vt:lpstr>Juju intro</vt:lpstr>
      <vt:lpstr>Example use cases</vt:lpstr>
      <vt:lpstr>Juju model</vt:lpstr>
      <vt:lpstr>Juju agent</vt:lpstr>
      <vt:lpstr>Charm intro</vt:lpstr>
      <vt:lpstr>Charm intro</vt:lpstr>
      <vt:lpstr>Reactive workload &amp; layer</vt:lpstr>
      <vt:lpstr>Workload interface sharing</vt:lpstr>
      <vt:lpstr>Hooks</vt:lpstr>
      <vt:lpstr>States</vt:lpstr>
      <vt:lpstr>Demo: chained-states</vt:lpstr>
      <vt:lpstr>Charm deploy</vt:lpstr>
      <vt:lpstr>Workload orchestration sequence diagram</vt:lpstr>
      <vt:lpstr>Deployment pattern 1 – pooled resource</vt:lpstr>
      <vt:lpstr>Juju+MaaS setup</vt:lpstr>
      <vt:lpstr>Pattern 1 example – Juju + MaaS</vt:lpstr>
      <vt:lpstr>Deployment pattern 2 -- ondemand</vt:lpstr>
      <vt:lpstr>Juju+LXD setup</vt:lpstr>
      <vt:lpstr>Before &amp; After</vt:lpstr>
      <vt:lpstr>Constraints</vt:lpstr>
      <vt:lpstr>Juju status</vt:lpstr>
      <vt:lpstr>Demo: Openstack deploy (70s)</vt:lpstr>
      <vt:lpstr>Charm development</vt:lpstr>
      <vt:lpstr>Write charm</vt:lpstr>
      <vt:lpstr>Code tree</vt:lpstr>
      <vt:lpstr>Dist tree</vt:lpstr>
      <vt:lpstr>CentOS compatibility</vt:lpstr>
      <vt:lpstr>Slide 33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788</cp:revision>
  <dcterms:created xsi:type="dcterms:W3CDTF">2016-12-01T13:15:27Z</dcterms:created>
  <dcterms:modified xsi:type="dcterms:W3CDTF">2017-04-20T19:48:37Z</dcterms:modified>
</cp:coreProperties>
</file>